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21"/>
  </p:notesMasterIdLst>
  <p:sldIdLst>
    <p:sldId id="256" r:id="rId2"/>
    <p:sldId id="341" r:id="rId3"/>
    <p:sldId id="395" r:id="rId4"/>
    <p:sldId id="401" r:id="rId5"/>
    <p:sldId id="392" r:id="rId6"/>
    <p:sldId id="394" r:id="rId7"/>
    <p:sldId id="390" r:id="rId8"/>
    <p:sldId id="393" r:id="rId9"/>
    <p:sldId id="391" r:id="rId10"/>
    <p:sldId id="389" r:id="rId11"/>
    <p:sldId id="400" r:id="rId12"/>
    <p:sldId id="388" r:id="rId13"/>
    <p:sldId id="386" r:id="rId14"/>
    <p:sldId id="384" r:id="rId15"/>
    <p:sldId id="398" r:id="rId16"/>
    <p:sldId id="387" r:id="rId17"/>
    <p:sldId id="396" r:id="rId18"/>
    <p:sldId id="347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03" autoAdjust="0"/>
  </p:normalViewPr>
  <p:slideViewPr>
    <p:cSldViewPr snapToGrid="0">
      <p:cViewPr varScale="1">
        <p:scale>
          <a:sx n="70" d="100"/>
          <a:sy n="70" d="100"/>
        </p:scale>
        <p:origin x="51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png>
</file>

<file path=ppt/media/image13.jpeg>
</file>

<file path=ppt/media/image14.jpg>
</file>

<file path=ppt/media/image15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EAEAE-315B-4AED-9385-00E420306AC6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31C69-77AA-4C06-B07A-332508945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789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11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27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22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899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62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171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4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19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19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83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82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4CC2A-0E53-4AB8-8D4E-7CA57C53B591}" type="datetimeFigureOut">
              <a:rPr lang="en-US" smtClean="0"/>
              <a:t>8/9/2018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FAF72-49FC-401F-AD12-905722396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29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8897" y="448056"/>
            <a:ext cx="9939688" cy="1688753"/>
          </a:xfrm>
        </p:spPr>
        <p:txBody>
          <a:bodyPr>
            <a:noAutofit/>
          </a:bodyPr>
          <a:lstStyle/>
          <a:p>
            <a:r>
              <a:rPr lang="en-US" sz="5400" err="1" smtClean="0"/>
              <a:t>Bài</a:t>
            </a:r>
            <a:r>
              <a:rPr lang="en-US" sz="5400" smtClean="0"/>
              <a:t> </a:t>
            </a:r>
            <a:r>
              <a:rPr lang="en-US" sz="5400" smtClean="0"/>
              <a:t>16: Phương pháp </a:t>
            </a:r>
            <a:br>
              <a:rPr lang="en-US" sz="5400" smtClean="0"/>
            </a:br>
            <a:r>
              <a:rPr lang="en-US" sz="5400" smtClean="0"/>
              <a:t>Cắt Lỗ - </a:t>
            </a:r>
            <a:r>
              <a:rPr lang="en-US" sz="5400" smtClean="0"/>
              <a:t>Chốt Lãi</a:t>
            </a:r>
            <a:endParaRPr lang="en-US" sz="5400"/>
          </a:p>
        </p:txBody>
      </p:sp>
      <p:pic>
        <p:nvPicPr>
          <p:cNvPr id="1026" name="Picture 2" descr="Image result for cáº¯t lá»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584" y="2136809"/>
            <a:ext cx="9465001" cy="433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09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619232" cy="597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87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4"/>
            <a:ext cx="10778856" cy="606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32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Tại sao người ta ít chịu cắt lỗ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7488" y="1825625"/>
            <a:ext cx="6306312" cy="4351338"/>
          </a:xfrm>
        </p:spPr>
        <p:txBody>
          <a:bodyPr>
            <a:normAutofit/>
          </a:bodyPr>
          <a:lstStyle/>
          <a:p>
            <a:r>
              <a:rPr lang="en-US" sz="3200" smtClean="0"/>
              <a:t>Vì cắt lỗ cho thấy rằng, họ đã lỗ. Họ tự nhận thấy rằng họ yếu kém. Họ không chấp nhận điều đó.</a:t>
            </a:r>
          </a:p>
          <a:p>
            <a:r>
              <a:rPr lang="en-US" sz="3200" smtClean="0"/>
              <a:t>Họ nghĩ rằng giá sẽ tăng lại.</a:t>
            </a:r>
          </a:p>
          <a:p>
            <a:r>
              <a:rPr lang="en-US" sz="3200" smtClean="0"/>
              <a:t>Họ nghĩ rằng giá giảm họ sẽ mua tiếp theo chiến lược trung bình giá.</a:t>
            </a:r>
            <a:endParaRPr lang="en-US" sz="3200"/>
          </a:p>
        </p:txBody>
      </p:sp>
      <p:pic>
        <p:nvPicPr>
          <p:cNvPr id="3076" name="Picture 4" descr="Image result for wh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" y="1825625"/>
            <a:ext cx="4645152" cy="396252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782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Khi nào thì cắt lỗ?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Xu hướng giảm xuất hiện.</a:t>
            </a:r>
          </a:p>
          <a:p>
            <a:r>
              <a:rPr lang="en-US" smtClean="0"/>
              <a:t>Khi giá phá qua 1 đường hỗ trợ quan trọng.</a:t>
            </a:r>
            <a:endParaRPr lang="en-US"/>
          </a:p>
          <a:p>
            <a:r>
              <a:rPr lang="en-US" smtClean="0"/>
              <a:t>Khi tin tức xấu đưa ra, và kiểm nghiệm rằng tin tức đó đúng.</a:t>
            </a:r>
          </a:p>
          <a:p>
            <a:r>
              <a:rPr lang="en-US" smtClean="0"/>
              <a:t>Khi giá BTC bỗng nhiên giảm mạnh =&gt; Altcoin chắc chắn giảm 100%.</a:t>
            </a:r>
          </a:p>
          <a:p>
            <a:r>
              <a:rPr lang="en-US" smtClean="0"/>
              <a:t>Khi toàn thị trường bỗng nhiên lao dốc mạnh.</a:t>
            </a:r>
          </a:p>
        </p:txBody>
      </p:sp>
    </p:spTree>
    <p:extLst>
      <p:ext uri="{BB962C8B-B14F-4D97-AF65-F5344CB8AC3E}">
        <p14:creationId xmlns:p14="http://schemas.microsoft.com/office/powerpoint/2010/main" val="354118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Phương pháp cắt lỗ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1</a:t>
            </a:r>
            <a:r>
              <a:rPr lang="en-US"/>
              <a:t>. </a:t>
            </a:r>
            <a:r>
              <a:rPr lang="en-US" smtClean="0"/>
              <a:t>Nếu giá </a:t>
            </a:r>
            <a:r>
              <a:rPr lang="en-US"/>
              <a:t>giảm quá 10% thì cắt lỗ </a:t>
            </a:r>
            <a:r>
              <a:rPr lang="en-US"/>
              <a:t>ngay</a:t>
            </a:r>
            <a:r>
              <a:rPr lang="en-US" smtClean="0"/>
              <a:t>. (Có gì đó không ổn rồi). </a:t>
            </a:r>
            <a:endParaRPr lang="en-US"/>
          </a:p>
          <a:p>
            <a:pPr marL="0" indent="0">
              <a:buNone/>
            </a:pPr>
            <a:r>
              <a:rPr lang="en-US"/>
              <a:t>=&gt; Khi giá tăng thì nâng dần mức chặn lỗ </a:t>
            </a:r>
            <a:r>
              <a:rPr lang="en-US"/>
              <a:t>lên</a:t>
            </a:r>
            <a:r>
              <a:rPr lang="en-US" smtClean="0"/>
              <a:t>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2</a:t>
            </a:r>
            <a:r>
              <a:rPr lang="en-US"/>
              <a:t>. </a:t>
            </a:r>
            <a:r>
              <a:rPr lang="en-US" smtClean="0"/>
              <a:t>Xác </a:t>
            </a:r>
            <a:r>
              <a:rPr lang="en-US"/>
              <a:t>định các đường hỗ trợ </a:t>
            </a:r>
            <a:r>
              <a:rPr lang="en-US"/>
              <a:t>kháng </a:t>
            </a:r>
            <a:r>
              <a:rPr lang="en-US" smtClean="0"/>
              <a:t>cự</a:t>
            </a:r>
            <a:r>
              <a:rPr lang="en-US"/>
              <a:t> </a:t>
            </a:r>
            <a:r>
              <a:rPr lang="en-US" smtClean="0"/>
              <a:t>mạnh.</a:t>
            </a:r>
          </a:p>
          <a:p>
            <a:r>
              <a:rPr lang="en-US" smtClean="0"/>
              <a:t>Kháng cự hỗ trợ động (EMA)</a:t>
            </a:r>
          </a:p>
          <a:p>
            <a:r>
              <a:rPr lang="en-US" smtClean="0"/>
              <a:t>Kháng cự hỗ trợ tĩnh</a:t>
            </a:r>
          </a:p>
          <a:p>
            <a:r>
              <a:rPr lang="en-US" smtClean="0"/>
              <a:t>Fibonacci (0.618)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6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Phương pháp cắt lỗ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0496" y="143303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mtClean="0"/>
              <a:t>Có 2 cách chính:</a:t>
            </a:r>
          </a:p>
          <a:p>
            <a:pPr marL="0" indent="0">
              <a:buNone/>
            </a:pPr>
            <a:r>
              <a:rPr lang="en-US" smtClean="0"/>
              <a:t>1. Bằng tay.</a:t>
            </a:r>
          </a:p>
          <a:p>
            <a:pPr marL="0" indent="0">
              <a:buNone/>
            </a:pPr>
            <a:r>
              <a:rPr lang="en-US" smtClean="0"/>
              <a:t>2. Tự động: Dùng công cụ stoploss của sàn. </a:t>
            </a:r>
          </a:p>
          <a:p>
            <a:pPr marL="0" indent="0">
              <a:buNone/>
            </a:pPr>
            <a:endParaRPr lang="en-US" smtClean="0"/>
          </a:p>
        </p:txBody>
      </p:sp>
      <p:pic>
        <p:nvPicPr>
          <p:cNvPr id="4098" name="Picture 2" descr="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332" y="2932048"/>
            <a:ext cx="9144667" cy="3605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15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Phương pháp chốt lãi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Phần lớn mọi người không biết khi nào cần chốt lãi!</a:t>
            </a:r>
          </a:p>
          <a:p>
            <a:r>
              <a:rPr lang="en-US" smtClean="0"/>
              <a:t>Nguyên nhân? =&gt; Lòng tham!</a:t>
            </a:r>
          </a:p>
          <a:p>
            <a:pPr marL="0" indent="0">
              <a:buNone/>
            </a:pPr>
            <a:r>
              <a:rPr lang="en-US" smtClean="0"/>
              <a:t>Kinh nghiệm cá nhân:</a:t>
            </a:r>
          </a:p>
          <a:p>
            <a:r>
              <a:rPr lang="en-US" smtClean="0"/>
              <a:t>Lãi 30% là chốt được rồi. Hoặc nâng mức chặn lỗ lên.</a:t>
            </a:r>
          </a:p>
          <a:p>
            <a:r>
              <a:rPr lang="en-US" smtClean="0"/>
              <a:t>Tùy vào độ tăng, nếu thấy thị trường không ổn định, thì lãi 5-7% cũng chốt được rồi.</a:t>
            </a:r>
          </a:p>
          <a:p>
            <a:pPr marL="0" indent="0">
              <a:buNone/>
            </a:pPr>
            <a:r>
              <a:rPr lang="en-US" smtClean="0"/>
              <a:t>=&gt; Chốt lãi rất dễ, chỉ cần bạn chống được lỗ. Thì tự nhiên là có lãi.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023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mtClean="0"/>
              <a:t>Chốt lãi như thế nào sẽ hiệu quả?</a:t>
            </a:r>
          </a:p>
          <a:p>
            <a:pPr marL="514350" indent="-514350">
              <a:buFont typeface="+mj-lt"/>
              <a:buAutoNum type="arabicPeriod"/>
            </a:pPr>
            <a:r>
              <a:rPr lang="en-US" smtClean="0"/>
              <a:t>Xác định kháng cự hỗ trợ.</a:t>
            </a:r>
          </a:p>
          <a:p>
            <a:pPr marL="514350" indent="-514350">
              <a:buFont typeface="+mj-lt"/>
              <a:buAutoNum type="arabicPeriod"/>
            </a:pPr>
            <a:r>
              <a:rPr lang="en-US" smtClean="0"/>
              <a:t>Bán ra từ từ ở các mức kháng cự hỗ trợ.</a:t>
            </a:r>
          </a:p>
          <a:p>
            <a:pPr marL="514350" indent="-514350">
              <a:buFont typeface="+mj-lt"/>
              <a:buAutoNum type="arabicPeriod"/>
            </a:pPr>
            <a:r>
              <a:rPr lang="en-US" smtClean="0"/>
              <a:t>Nếu giá giảm về gần đến giá mua vào thì bán hết.</a:t>
            </a:r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Phương pháp chốt lãi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35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 Thực hành trên biểu đồ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2" name="Picture 4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528" y="1511166"/>
            <a:ext cx="9971773" cy="4937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994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999" y="225926"/>
            <a:ext cx="9933673" cy="39610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999" y="4186990"/>
            <a:ext cx="9933673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9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Tại sao phải cắt lỗ?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1496" y="2998280"/>
            <a:ext cx="5980177" cy="13451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400" smtClean="0"/>
              <a:t>Vì nếu bạn lỗ hết tiền thì không còn gì mà chơi cả!</a:t>
            </a:r>
            <a:endParaRPr lang="en-US" sz="4400" smtClean="0"/>
          </a:p>
        </p:txBody>
      </p:sp>
      <p:sp>
        <p:nvSpPr>
          <p:cNvPr id="4" name="AutoShape 2" descr="Image result for fibonacc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0" name="Picture 2" descr="Image result for wh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815" y="1486852"/>
            <a:ext cx="4032644" cy="4502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2611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3728" y="200533"/>
            <a:ext cx="8763000" cy="5313299"/>
          </a:xfrm>
        </p:spPr>
        <p:txBody>
          <a:bodyPr>
            <a:normAutofit/>
          </a:bodyPr>
          <a:lstStyle/>
          <a:p>
            <a:pPr algn="ctr"/>
            <a:r>
              <a:rPr lang="en-US" sz="5400" smtClean="0"/>
              <a:t>Những nhà đầu tư lão làng </a:t>
            </a:r>
            <a:br>
              <a:rPr lang="en-US" sz="5400" smtClean="0"/>
            </a:br>
            <a:r>
              <a:rPr lang="en-US" sz="5400" smtClean="0"/>
              <a:t>nói gì về phương pháp đầu tư?</a:t>
            </a:r>
            <a:endParaRPr lang="en-US" sz="5400"/>
          </a:p>
        </p:txBody>
      </p:sp>
    </p:spTree>
    <p:extLst>
      <p:ext uri="{BB962C8B-B14F-4D97-AF65-F5344CB8AC3E}">
        <p14:creationId xmlns:p14="http://schemas.microsoft.com/office/powerpoint/2010/main" val="181350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Image result for nguyÃªn táº¯c 1 Äá»«ng bao giá» máº¥t tiá»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740664"/>
            <a:ext cx="10591800" cy="46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142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54024"/>
            <a:ext cx="10515600" cy="591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8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648811" cy="598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73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600944" cy="596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58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5125"/>
            <a:ext cx="10610088" cy="596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95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31101"/>
            <a:ext cx="10431724" cy="586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02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5291</TotalTime>
  <Words>381</Words>
  <Application>Microsoft Office PowerPoint</Application>
  <PresentationFormat>Widescreen</PresentationFormat>
  <Paragraphs>39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Bài 16: Phương pháp  Cắt Lỗ - Chốt Lãi</vt:lpstr>
      <vt:lpstr>Tại sao phải cắt lỗ?</vt:lpstr>
      <vt:lpstr>Những nhà đầu tư lão làng  nói gì về phương pháp đầu tư?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Tại sao người ta ít chịu cắt lỗ</vt:lpstr>
      <vt:lpstr>Khi nào thì cắt lỗ?</vt:lpstr>
      <vt:lpstr>Phương pháp cắt lỗ</vt:lpstr>
      <vt:lpstr>Phương pháp cắt lỗ</vt:lpstr>
      <vt:lpstr>Phương pháp chốt lãi</vt:lpstr>
      <vt:lpstr>Phương pháp chốt lãi</vt:lpstr>
      <vt:lpstr> Thực hành trên biểu đồ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1: Khái niệm, ý nghĩa phân tích kĩ thuật, đọc biểu đồ nến</dc:title>
  <dc:creator>Quy Vu</dc:creator>
  <cp:lastModifiedBy>Quy Vu</cp:lastModifiedBy>
  <cp:revision>494</cp:revision>
  <dcterms:created xsi:type="dcterms:W3CDTF">2018-07-19T05:59:50Z</dcterms:created>
  <dcterms:modified xsi:type="dcterms:W3CDTF">2018-08-09T03:29:42Z</dcterms:modified>
</cp:coreProperties>
</file>

<file path=docProps/thumbnail.jpeg>
</file>